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7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608D0B-E2DB-4BAD-9DA9-F6DAB49C1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6084E2-03F2-4F42-89C5-24771259C9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1924C-25BB-4BE5-944E-65FA5DD342E3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AF58F16-2919-4DAE-A1EE-E1E91BD3C1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74E59C0-2FEE-406D-990D-37CE1BCDA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3883C8-9712-4858-A268-11D4A8CF47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C3028E-2DE6-4D6E-AAD1-F6B62C76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D1169-3BD3-4DAB-A039-F1178580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6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A90F1-7F93-4F00-B4BB-3DD0710A2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2812F3-5EF1-42CA-B041-F05C56FEE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357B4C-1332-43D0-B9B1-AEF13F83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7D322-6872-4287-94B8-DC2867CA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23964-056E-4153-9390-09F771D5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6DC52-0BC6-4493-A8EF-43F82A6F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B90B5D-DDDA-4B93-BFED-E16C21590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C6EF4-0740-49CC-BCCF-A43F50B2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6D8DD-06F0-403B-A233-DB9E39CC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9EC88-D45E-49AF-8F66-959AFDDE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75DBAA-ED7F-451D-8FA9-014E24AF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FD8050-C9BA-4523-9408-6841CADFF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3F595-E037-42AB-ABF6-317809FD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D75481-E9B4-49AC-AB77-BB9DBC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8F9EDC-3488-4B65-8CAA-75C48430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38C59-AEB7-41BD-9AF8-785D127E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363A8-2788-4749-975C-AA26E4AF8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02A57-937A-42D1-97F7-03E98788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0D3C1-CAFE-45D0-8481-FC77B4B6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B48D4-D7DC-46D9-9CA4-A06C490D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A5D430-7661-4D84-919B-94C6EA8E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3A6DEF-3EBA-4EB2-8BE2-01657D5A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65512C-A445-476A-A87F-D2ADFF86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44CBA4-2F04-4ED3-83D7-9A190069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7B022-C75C-40CA-8497-BEC00652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59739-BAB8-4E97-8D3F-059BED72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C11D2-672B-41FD-9D3F-09B0FD7FE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26C463-CA74-42CA-B05D-5A45495C2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1B00D6-78CF-4452-9A35-B23D199F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B82C3-949B-46FA-8C32-EFA6FBEC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30026D-E9F3-4196-937D-863F3F3D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D79BE-9C34-470D-B1A8-01461BAB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56883D-8929-4B08-815F-39A2C14B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3077DB-42B0-4187-8A08-861B76AF9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3C76FF-63A2-4E75-9AE1-D240C3918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5FBF14-CBCD-4486-855D-1E7B32994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D38D8B-94F8-4175-B651-0C765389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4DED13-83D7-461B-8D79-286FEFA3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DFFFFE-CB53-4E66-B470-5822099C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3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A0777-E577-4DFA-9C36-A80373D2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F6842A-5411-4DB1-848E-41494798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306A2F-5D86-47CB-89E6-B115F6E3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62B3AD-4D0B-466A-B870-D7750CCD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8A7815-B29C-4CBE-9373-B2E17EE1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074F0D-B258-422E-9C13-AB1F9B0F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CEDF65-4EB4-4820-AAD4-562FBAA0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D99E8-F3E2-46C0-B917-3DDD6490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31965-9F01-4235-909E-914C24C3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496B27-C1FC-4941-812F-4773BBA9C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59E23-7C8B-49B1-A743-1076AC29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F30D16-9D4A-4F49-990F-483C5CAC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F21CD1-7D68-43D1-A298-B8CF4FA6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FF042-DC0A-48CD-8433-B6656E53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35AE9B-D375-43BA-9A3E-3FE317AF3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55980D-CBF4-4E43-AAB4-2AD821273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DF1C16-5F82-4BDD-B70B-170E56C1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140668-9F69-4EE3-9C9A-98DAB8A7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5B4D4-C79E-41C5-9C93-329ACFEA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2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00E4D5-8717-4EC5-B8A6-455A02D7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23B5A5-3E65-46A5-8B82-983A3AB4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961EE-CAF1-45BA-8084-B603FAB6A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A58F-3DC7-470C-9E6E-A206E1E07E8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9189D4-B345-444F-904C-C3231A7AC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83836B-EF09-497B-B13B-C330163D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EB05-8112-423F-ACFB-06248BD73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5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F75B0-C28F-4841-B5D1-37669751C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731" y="1455515"/>
            <a:ext cx="979613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Dubai Light" panose="020B0303030403030204" pitchFamily="34" charset="-78"/>
              </a:rPr>
              <a:t>Good/Bad, Happy/Sad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71D71D-9875-446A-A1EC-D9384FA40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31" y="4325124"/>
            <a:ext cx="10405730" cy="1747837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conducting sentiment analysis on user survey data from Houghton Library with R</a:t>
            </a:r>
          </a:p>
        </p:txBody>
      </p:sp>
      <p:pic>
        <p:nvPicPr>
          <p:cNvPr id="13" name="Graphic 12" descr="Grinning Face with Solid Fill">
            <a:extLst>
              <a:ext uri="{FF2B5EF4-FFF2-40B4-BE49-F238E27FC236}">
                <a16:creationId xmlns:a16="http://schemas.microsoft.com/office/drawing/2014/main" xmlns="" id="{9B8A4BFD-7243-45FF-A250-1B412A90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2454" y="570613"/>
            <a:ext cx="1803990" cy="1803990"/>
          </a:xfrm>
          <a:prstGeom prst="rect">
            <a:avLst/>
          </a:prstGeom>
        </p:spPr>
      </p:pic>
      <p:pic>
        <p:nvPicPr>
          <p:cNvPr id="15" name="Graphic 14" descr="Confused Face with No Fill">
            <a:extLst>
              <a:ext uri="{FF2B5EF4-FFF2-40B4-BE49-F238E27FC236}">
                <a16:creationId xmlns:a16="http://schemas.microsoft.com/office/drawing/2014/main" xmlns="" id="{6135B458-9DCC-4E54-AB3F-4CC9BA618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71194" y="583330"/>
            <a:ext cx="1806908" cy="1806908"/>
          </a:xfrm>
          <a:prstGeom prst="rect">
            <a:avLst/>
          </a:prstGeom>
        </p:spPr>
      </p:pic>
      <p:pic>
        <p:nvPicPr>
          <p:cNvPr id="17" name="Graphic 16" descr="Smiling Face with Solid Fill">
            <a:extLst>
              <a:ext uri="{FF2B5EF4-FFF2-40B4-BE49-F238E27FC236}">
                <a16:creationId xmlns:a16="http://schemas.microsoft.com/office/drawing/2014/main" xmlns="" id="{D5C4F61C-10D1-49D6-A352-F5795EE2D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94429" y="598966"/>
            <a:ext cx="1775637" cy="1775637"/>
          </a:xfrm>
          <a:prstGeom prst="rect">
            <a:avLst/>
          </a:prstGeom>
        </p:spPr>
      </p:pic>
      <p:pic>
        <p:nvPicPr>
          <p:cNvPr id="19" name="Graphic 18" descr="Crying Face with No Fill">
            <a:extLst>
              <a:ext uri="{FF2B5EF4-FFF2-40B4-BE49-F238E27FC236}">
                <a16:creationId xmlns:a16="http://schemas.microsoft.com/office/drawing/2014/main" xmlns="" id="{749B8193-0DF8-41F4-9A05-4FE5DD48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686393" y="614601"/>
            <a:ext cx="1775637" cy="17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CA9367-2734-4F1A-BD9F-18A3AAC51234}"/>
              </a:ext>
            </a:extLst>
          </p:cNvPr>
          <p:cNvSpPr txBox="1"/>
          <p:nvPr/>
        </p:nvSpPr>
        <p:spPr>
          <a:xfrm>
            <a:off x="560718" y="966158"/>
            <a:ext cx="10868488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tools</a:t>
            </a:r>
          </a:p>
          <a:p>
            <a:endParaRPr lang="en-US" sz="4400" dirty="0">
              <a:solidFill>
                <a:schemeClr val="accent4">
                  <a:lumMod val="7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Form data </a:t>
            </a:r>
          </a:p>
          <a:p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	(</a:t>
            </a:r>
            <a:r>
              <a:rPr lang="en-US" sz="3800" dirty="0" err="1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Jotform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with Google sheets integration)</a:t>
            </a:r>
          </a:p>
          <a:p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Refine </a:t>
            </a:r>
          </a:p>
          <a:p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R</a:t>
            </a:r>
          </a:p>
          <a:p>
            <a:r>
              <a:rPr lang="en-US" sz="38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R-sentiment package</a:t>
            </a:r>
          </a:p>
        </p:txBody>
      </p:sp>
    </p:spTree>
    <p:extLst>
      <p:ext uri="{BB962C8B-B14F-4D97-AF65-F5344CB8AC3E}">
        <p14:creationId xmlns:p14="http://schemas.microsoft.com/office/powerpoint/2010/main" val="3404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phic 4" descr="Grinning Face with Solid Fill">
            <a:extLst>
              <a:ext uri="{FF2B5EF4-FFF2-40B4-BE49-F238E27FC236}">
                <a16:creationId xmlns:a16="http://schemas.microsoft.com/office/drawing/2014/main" xmlns="" id="{742622AE-ED28-4E72-A3DE-E26307BE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40487" y="4520587"/>
            <a:ext cx="1803990" cy="1803990"/>
          </a:xfrm>
          <a:prstGeom prst="rect">
            <a:avLst/>
          </a:prstGeom>
        </p:spPr>
      </p:pic>
      <p:pic>
        <p:nvPicPr>
          <p:cNvPr id="6" name="Graphic 5" descr="Confused Face with No Fill">
            <a:extLst>
              <a:ext uri="{FF2B5EF4-FFF2-40B4-BE49-F238E27FC236}">
                <a16:creationId xmlns:a16="http://schemas.microsoft.com/office/drawing/2014/main" xmlns="" id="{D9AA9BB0-511C-44AE-AC1C-6AC6A5212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0845" y="4533641"/>
            <a:ext cx="1806908" cy="1806908"/>
          </a:xfrm>
          <a:prstGeom prst="rect">
            <a:avLst/>
          </a:prstGeom>
        </p:spPr>
      </p:pic>
      <p:pic>
        <p:nvPicPr>
          <p:cNvPr id="7" name="Graphic 6" descr="Smiling Face with Solid Fill">
            <a:extLst>
              <a:ext uri="{FF2B5EF4-FFF2-40B4-BE49-F238E27FC236}">
                <a16:creationId xmlns:a16="http://schemas.microsoft.com/office/drawing/2014/main" xmlns="" id="{4A4B605A-2696-40B1-9F48-2E5440432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32451" y="4565250"/>
            <a:ext cx="1775637" cy="1775637"/>
          </a:xfrm>
          <a:prstGeom prst="rect">
            <a:avLst/>
          </a:prstGeom>
        </p:spPr>
      </p:pic>
      <p:pic>
        <p:nvPicPr>
          <p:cNvPr id="8" name="Graphic 7" descr="Crying Face with No Fill">
            <a:extLst>
              <a:ext uri="{FF2B5EF4-FFF2-40B4-BE49-F238E27FC236}">
                <a16:creationId xmlns:a16="http://schemas.microsoft.com/office/drawing/2014/main" xmlns="" id="{20C04A50-6436-4ECE-A8E4-A91829C115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824415" y="4580885"/>
            <a:ext cx="1775637" cy="1775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CC01AE-95EA-48FF-A7DE-2411DA91AA9C}"/>
              </a:ext>
            </a:extLst>
          </p:cNvPr>
          <p:cNvSpPr txBox="1"/>
          <p:nvPr/>
        </p:nvSpPr>
        <p:spPr>
          <a:xfrm>
            <a:off x="690113" y="779507"/>
            <a:ext cx="1090993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Calculate_sentiment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 </a:t>
            </a:r>
            <a:r>
              <a:rPr lang="en-US" sz="4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classifies your text into a sentiment category</a:t>
            </a:r>
          </a:p>
          <a:p>
            <a:r>
              <a:rPr lang="en-US" sz="25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</a:p>
          <a:p>
            <a:endParaRPr lang="en-US" sz="1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sz="1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			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Very Negative 	Positive</a:t>
            </a:r>
          </a:p>
          <a:p>
            <a:pPr lvl="8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Negative		Very Positive</a:t>
            </a:r>
          </a:p>
          <a:p>
            <a:pPr lvl="8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Neutral			Sarcasm</a:t>
            </a:r>
          </a:p>
          <a:p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70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AEFD5A-EA10-4038-AE58-FA0F21866E6A}"/>
              </a:ext>
            </a:extLst>
          </p:cNvPr>
          <p:cNvSpPr txBox="1"/>
          <p:nvPr/>
        </p:nvSpPr>
        <p:spPr>
          <a:xfrm>
            <a:off x="1104393" y="2185565"/>
            <a:ext cx="109671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Thanks.</a:t>
            </a:r>
          </a:p>
          <a:p>
            <a:endParaRPr lang="en-US" sz="4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sz="4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sz="4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US" sz="4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sz="4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			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ehardman@fas.harvard.edu</a:t>
            </a:r>
          </a:p>
        </p:txBody>
      </p:sp>
      <p:pic>
        <p:nvPicPr>
          <p:cNvPr id="5" name="Graphic 4" descr="Cat">
            <a:extLst>
              <a:ext uri="{FF2B5EF4-FFF2-40B4-BE49-F238E27FC236}">
                <a16:creationId xmlns:a16="http://schemas.microsoft.com/office/drawing/2014/main" xmlns="" id="{0A139C00-8756-4762-B500-31726DB0B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40052" y="4531526"/>
            <a:ext cx="1809023" cy="18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278F76-DE4E-46FE-8C96-69FF2154D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 t="23271" r="26911" b="25786"/>
          <a:stretch/>
        </p:blipFill>
        <p:spPr>
          <a:xfrm>
            <a:off x="2027208" y="992037"/>
            <a:ext cx="8108830" cy="46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51ED33-73FC-47DD-9018-EC6038013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3" t="18616" r="27079" b="5912"/>
          <a:stretch/>
        </p:blipFill>
        <p:spPr>
          <a:xfrm>
            <a:off x="2820838" y="819810"/>
            <a:ext cx="6167887" cy="51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C44A39-EA97-4084-BD73-55E65C858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4" t="21510" r="27079" b="43019"/>
          <a:stretch/>
        </p:blipFill>
        <p:spPr>
          <a:xfrm>
            <a:off x="169347" y="914399"/>
            <a:ext cx="12022653" cy="47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CC0DF8-9091-43A3-AFA5-F58743061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0" t="48428" r="43599" b="6541"/>
          <a:stretch/>
        </p:blipFill>
        <p:spPr>
          <a:xfrm>
            <a:off x="5710687" y="487022"/>
            <a:ext cx="5629307" cy="5841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D4FCAB-036C-496A-8AED-100D3D19D0D4}"/>
              </a:ext>
            </a:extLst>
          </p:cNvPr>
          <p:cNvSpPr txBox="1"/>
          <p:nvPr/>
        </p:nvSpPr>
        <p:spPr>
          <a:xfrm>
            <a:off x="349091" y="1763732"/>
            <a:ext cx="53615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Comments on Staff </a:t>
            </a:r>
          </a:p>
          <a:p>
            <a:r>
              <a:rPr 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Communication </a:t>
            </a:r>
          </a:p>
          <a:p>
            <a:r>
              <a:rPr 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Concerning </a:t>
            </a:r>
          </a:p>
          <a:p>
            <a:r>
              <a:rPr lang="en-US" sz="45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Aeon Requests</a:t>
            </a:r>
            <a:endParaRPr lang="en-US" sz="45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668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0E410-FB0E-4E51-BBB9-900AE5B63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8" t="21006" r="26659" b="18239"/>
          <a:stretch/>
        </p:blipFill>
        <p:spPr>
          <a:xfrm>
            <a:off x="2094579" y="630436"/>
            <a:ext cx="8403767" cy="56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345365-CFB4-4815-87CE-156DEC4FB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9" t="34439" r="36043" b="21132"/>
          <a:stretch/>
        </p:blipFill>
        <p:spPr>
          <a:xfrm>
            <a:off x="4872147" y="1430931"/>
            <a:ext cx="6666046" cy="4806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6F7094-0527-4482-9A25-0579008253E2}"/>
              </a:ext>
            </a:extLst>
          </p:cNvPr>
          <p:cNvSpPr txBox="1"/>
          <p:nvPr/>
        </p:nvSpPr>
        <p:spPr>
          <a:xfrm>
            <a:off x="811970" y="728961"/>
            <a:ext cx="9280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Coded Comments on Staff Implementation </a:t>
            </a:r>
          </a:p>
          <a:p>
            <a:r>
              <a:rPr 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of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7448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705DD80-75F2-4B49-8F04-11D62EEEA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04232"/>
              </p:ext>
            </p:extLst>
          </p:nvPr>
        </p:nvGraphicFramePr>
        <p:xfrm>
          <a:off x="285751" y="810408"/>
          <a:ext cx="11648852" cy="472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126">
                  <a:extLst>
                    <a:ext uri="{9D8B030D-6E8A-4147-A177-3AD203B41FA5}">
                      <a16:colId xmlns:a16="http://schemas.microsoft.com/office/drawing/2014/main" xmlns="" val="2124094398"/>
                    </a:ext>
                  </a:extLst>
                </a:gridCol>
                <a:gridCol w="2638011">
                  <a:extLst>
                    <a:ext uri="{9D8B030D-6E8A-4147-A177-3AD203B41FA5}">
                      <a16:colId xmlns:a16="http://schemas.microsoft.com/office/drawing/2014/main" xmlns="" val="372085258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49245180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422508694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18915159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422980158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xmlns="" val="1648981035"/>
                    </a:ext>
                  </a:extLst>
                </a:gridCol>
              </a:tblGrid>
              <a:tr h="944720">
                <a:tc>
                  <a:txBody>
                    <a:bodyPr/>
                    <a:lstStyle/>
                    <a:p>
                      <a:r>
                        <a:rPr lang="en-US" dirty="0"/>
                        <a:t>Comment / Q34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Intercoder Check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Intercoder Check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Discrepancy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263160"/>
                  </a:ext>
                </a:extLst>
              </a:tr>
              <a:tr h="944720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767021"/>
                  </a:ext>
                </a:extLst>
              </a:tr>
              <a:tr h="944720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8407629"/>
                  </a:ext>
                </a:extLst>
              </a:tr>
              <a:tr h="944720">
                <a:tc>
                  <a:txBody>
                    <a:bodyPr/>
                    <a:lstStyle/>
                    <a:p>
                      <a:r>
                        <a:rPr lang="en-US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477008"/>
                  </a:ext>
                </a:extLst>
              </a:tr>
              <a:tr h="944720">
                <a:tc>
                  <a:txBody>
                    <a:bodyPr/>
                    <a:lstStyle/>
                    <a:p>
                      <a:r>
                        <a:rPr lang="en-US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72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54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54D35B-5840-4B51-9376-5B726191889C}"/>
              </a:ext>
            </a:extLst>
          </p:cNvPr>
          <p:cNvCxnSpPr/>
          <p:nvPr/>
        </p:nvCxnSpPr>
        <p:spPr>
          <a:xfrm>
            <a:off x="148856" y="474920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1CFBFB4-C77D-4771-9681-52B4E80FD7F1}"/>
              </a:ext>
            </a:extLst>
          </p:cNvPr>
          <p:cNvCxnSpPr/>
          <p:nvPr/>
        </p:nvCxnSpPr>
        <p:spPr>
          <a:xfrm>
            <a:off x="148856" y="6340549"/>
            <a:ext cx="119226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B587F7-FC07-4CA2-95DE-481EF3F8DD1E}"/>
              </a:ext>
            </a:extLst>
          </p:cNvPr>
          <p:cNvSpPr txBox="1"/>
          <p:nvPr/>
        </p:nvSpPr>
        <p:spPr>
          <a:xfrm>
            <a:off x="728444" y="781837"/>
            <a:ext cx="1076346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sen·ti·ment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a·nal·y·sis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sz="4400" i="1" dirty="0">
                <a:solidFill>
                  <a:schemeClr val="accent5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noun</a:t>
            </a:r>
          </a:p>
          <a:p>
            <a:endParaRPr lang="en-US" sz="3600" dirty="0">
              <a:solidFill>
                <a:schemeClr val="accent5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the process of computationally identifying and categorizing opinions expressed in a piece of text, especially in order to determine whether the writer's attitude towards a particular topic, product, etc., is positive, negative, or neutral.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134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Dubai Light</vt:lpstr>
      <vt:lpstr>Microsoft JhengHei Light</vt:lpstr>
      <vt:lpstr>Microsoft JhengHei UI Light</vt:lpstr>
      <vt:lpstr>Office Theme</vt:lpstr>
      <vt:lpstr>Good/Bad, Happy/Sad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Good/Bad, Happy/Sad</dc:title>
  <dc:creator>Hardman, Emilie</dc:creator>
  <cp:lastModifiedBy>Patterson, Patricia A</cp:lastModifiedBy>
  <cp:revision>21</cp:revision>
  <dcterms:created xsi:type="dcterms:W3CDTF">2017-07-22T00:06:29Z</dcterms:created>
  <dcterms:modified xsi:type="dcterms:W3CDTF">2017-08-25T17:11:03Z</dcterms:modified>
</cp:coreProperties>
</file>